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75" r:id="rId4"/>
    <p:sldId id="278" r:id="rId5"/>
    <p:sldId id="279" r:id="rId6"/>
    <p:sldId id="270" r:id="rId7"/>
    <p:sldId id="276" r:id="rId8"/>
    <p:sldId id="274" r:id="rId9"/>
    <p:sldId id="262" r:id="rId10"/>
    <p:sldId id="260" r:id="rId11"/>
    <p:sldId id="280" r:id="rId12"/>
    <p:sldId id="261" r:id="rId13"/>
    <p:sldId id="273" r:id="rId14"/>
    <p:sldId id="277" r:id="rId15"/>
    <p:sldId id="264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36" autoAdjust="0"/>
    <p:restoredTop sz="86461" autoAdjust="0"/>
  </p:normalViewPr>
  <p:slideViewPr>
    <p:cSldViewPr>
      <p:cViewPr>
        <p:scale>
          <a:sx n="89" d="100"/>
          <a:sy n="89" d="100"/>
        </p:scale>
        <p:origin x="-1104" y="-10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72200-5B98-4043-9420-266126C18BD0}" type="datetime1">
              <a:rPr lang="en-US" smtClean="0"/>
              <a:t>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B8F9C-3AB5-424B-9EC6-CF42FD36A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75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EF91D-6E01-094C-92C5-174F97F26B44}" type="datetime1">
              <a:rPr lang="en-US" smtClean="0"/>
              <a:t>1/25/13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3216-F625-491B-A5DE-CF52F2C68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8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8130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837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081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1586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6030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3CCB-ADC3-4D59-B8EA-EB2C81CFD7C7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7CD4-0002-4FC5-A465-04F19386761A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1DC28-F392-4C94-9FAF-B99828AAB76F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8291-3B04-4359-9CBE-226AFC622DAB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9DD0-AFAF-44EA-A36E-77298410DF2F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C0F3-ECAD-4199-A332-06506D2E0B31}" type="datetime1">
              <a:rPr lang="en-US" smtClean="0"/>
              <a:t>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E33F-EAB5-46AA-B2F4-A437107ECAE4}" type="datetime1">
              <a:rPr lang="en-US" smtClean="0"/>
              <a:t>1/25/13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89ED-0D4D-4B1C-936C-386BB5C5A98B}" type="datetime1">
              <a:rPr lang="en-US" smtClean="0"/>
              <a:t>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167C-D3B1-4C1C-94F6-29AAA8BDECAA}" type="datetime1">
              <a:rPr lang="en-US" smtClean="0"/>
              <a:t>1/25/13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71F0-8993-46FA-B7AF-665F876A54A8}" type="datetime1">
              <a:rPr lang="en-US" smtClean="0"/>
              <a:t>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F9C9-988D-4206-ADE4-957B9C43B5EC}" type="datetime1">
              <a:rPr lang="en-US" smtClean="0"/>
              <a:t>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E1D26-4637-46AE-B4AA-6CC2FE312E30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Bretheim, Tobacco Awareness, 10/2/12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9A2EE-9D9E-4809-9F6F-E63473714B91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oherence.com/coherence_clock_html_production1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assa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800600"/>
            <a:ext cx="8077200" cy="1470025"/>
          </a:xfrm>
        </p:spPr>
        <p:txBody>
          <a:bodyPr/>
          <a:lstStyle/>
          <a:p>
            <a:r>
              <a:rPr lang="en-US" dirty="0" smtClean="0"/>
              <a:t>Massage &amp; Stress Management</a:t>
            </a:r>
            <a:br>
              <a:rPr lang="en-US" dirty="0" smtClean="0"/>
            </a:br>
            <a:r>
              <a:rPr lang="en-US" sz="2800" dirty="0" smtClean="0"/>
              <a:t>Cynthia Bretheim, Health Educator</a:t>
            </a:r>
            <a:br>
              <a:rPr lang="en-US" sz="2800" dirty="0" smtClean="0"/>
            </a:br>
            <a:r>
              <a:rPr lang="en-US" sz="2800" dirty="0" smtClean="0"/>
              <a:t>Nov. 2012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244006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619999" cy="5486400"/>
          </a:xfrm>
        </p:spPr>
        <p:txBody>
          <a:bodyPr lIns="0" tIns="0" rIns="0" bIns="0" anchor="t" anchorCtr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So let’s try some massage right now.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/>
              <a:t>First, shake out your hands.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Hold and squeeze tops of shoulders and neck. 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/>
              <a:t>G</a:t>
            </a:r>
            <a:r>
              <a:rPr lang="en-US" sz="2800" dirty="0" smtClean="0"/>
              <a:t>rip the trapezius and let the arms hang.  If it’s more comfortable, cross your arms. </a:t>
            </a:r>
          </a:p>
          <a:p>
            <a:pPr>
              <a:spcBef>
                <a:spcPts val="0"/>
              </a:spcBef>
              <a:buFont typeface="Courier New" pitchFamily="49" charset="0"/>
              <a:buChar char="o"/>
            </a:pPr>
            <a:r>
              <a:rPr lang="en-US" sz="2800" dirty="0" smtClean="0"/>
              <a:t>Massage and squeeze the arm from the deltoid all the way to your hand, rolling the tissue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800" dirty="0" smtClean="0"/>
              <a:t>across the bone.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Massage wrist, palm, and fingers, and</a:t>
            </a:r>
          </a:p>
          <a:p>
            <a:pPr marL="400050" lvl="1" indent="0">
              <a:buNone/>
            </a:pPr>
            <a:r>
              <a:rPr lang="en-US" sz="2600" dirty="0" smtClean="0"/>
              <a:t>pinching the web between fingers.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5123" name="Picture 3" descr="\\bl-iuhc-alexand.ads.iu.edu\FldrRedir\bretheim\Desktop\hand massage and 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8288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48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5800"/>
            <a:ext cx="8305800" cy="5867399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347472" indent="-347472">
              <a:spcBef>
                <a:spcPts val="600"/>
              </a:spcBef>
              <a:spcAft>
                <a:spcPts val="2400"/>
              </a:spcAft>
              <a:buFont typeface="Courier New" pitchFamily="49" charset="0"/>
              <a:buChar char="o"/>
            </a:pPr>
            <a:r>
              <a:rPr lang="en-US" sz="2200" dirty="0"/>
              <a:t>Massage face and scalp.  Pull out from the center of the forehead, circle at the temples, and draw small circles around the ear</a:t>
            </a:r>
            <a:r>
              <a:rPr lang="en-US" sz="2200" dirty="0" smtClean="0"/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 marL="347472" lvl="1" indent="-347472">
              <a:spcBef>
                <a:spcPts val="600"/>
              </a:spcBef>
              <a:spcAft>
                <a:spcPts val="2400"/>
              </a:spcAft>
              <a:buFont typeface="Courier New" pitchFamily="49" charset="0"/>
              <a:buChar char="o"/>
            </a:pPr>
            <a:r>
              <a:rPr lang="en-US" sz="2200" dirty="0" smtClean="0"/>
              <a:t>Use </a:t>
            </a:r>
            <a:r>
              <a:rPr lang="en-US" sz="2200" dirty="0"/>
              <a:t>fingertips to knead the skin on top of the sacrum.  Can you pull up your skin and roll it between your fingers? </a:t>
            </a:r>
          </a:p>
          <a:p>
            <a:pPr marL="347472" lvl="1" indent="-347472">
              <a:spcBef>
                <a:spcPts val="600"/>
              </a:spcBef>
              <a:spcAft>
                <a:spcPts val="2400"/>
              </a:spcAft>
              <a:buFont typeface="Courier New" pitchFamily="49" charset="0"/>
              <a:buChar char="o"/>
            </a:pPr>
            <a:r>
              <a:rPr lang="en-US" sz="2200" dirty="0"/>
              <a:t>Grab and squeeze the tissue on either side of the spine as far </a:t>
            </a:r>
            <a:r>
              <a:rPr lang="en-US" sz="2200" dirty="0" smtClean="0"/>
              <a:t>up as </a:t>
            </a:r>
            <a:r>
              <a:rPr lang="en-US" sz="2200" dirty="0"/>
              <a:t>you can.</a:t>
            </a:r>
          </a:p>
          <a:p>
            <a:pPr marL="342900" lvl="1" indent="-342900">
              <a:buFont typeface="Courier New" pitchFamily="49" charset="0"/>
              <a:buChar char="o"/>
            </a:pPr>
            <a:r>
              <a:rPr lang="en-US" sz="2200" dirty="0"/>
              <a:t>Now, squeeze and knead the top ridge of the hips.  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pic>
        <p:nvPicPr>
          <p:cNvPr id="6146" name="Picture 2" descr="\\bl-iuhc-alexand.ads.iu.edu\FldrRedir\bretheim\Desktop\forehead mass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5699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18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153400" cy="3831818"/>
          </a:xfrm>
        </p:spPr>
        <p:txBody>
          <a:bodyPr wrap="square" lIns="0" tIns="0" rIns="0" bIns="0" anchor="t" anchorCtr="0">
            <a:spAutoFit/>
          </a:bodyPr>
          <a:lstStyle/>
          <a:p>
            <a:pPr marL="0" indent="0">
              <a:buNone/>
            </a:pPr>
            <a:r>
              <a:rPr lang="en-US" sz="2800" dirty="0" smtClean="0"/>
              <a:t>You </a:t>
            </a:r>
            <a:r>
              <a:rPr lang="en-US" sz="2800" dirty="0"/>
              <a:t>can’t reach your </a:t>
            </a:r>
            <a:r>
              <a:rPr lang="en-US" sz="2800" dirty="0" smtClean="0"/>
              <a:t>back very easily.  </a:t>
            </a:r>
            <a:r>
              <a:rPr lang="en-US" sz="2800" dirty="0"/>
              <a:t>What other ways are there to massage your </a:t>
            </a:r>
            <a:r>
              <a:rPr lang="en-US" sz="2800" dirty="0" smtClean="0"/>
              <a:t>back</a:t>
            </a:r>
            <a:r>
              <a:rPr lang="en-US" sz="2800" dirty="0"/>
              <a:t>?</a:t>
            </a:r>
            <a:endParaRPr lang="en-US" sz="2800" dirty="0" smtClean="0"/>
          </a:p>
          <a:p>
            <a:pPr marL="548640" lvl="2" indent="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en-US" sz="2000" b="1" dirty="0" smtClean="0"/>
          </a:p>
          <a:p>
            <a:pPr marL="491490" lvl="1" indent="-342900"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2200" b="1" dirty="0" smtClean="0"/>
              <a:t>Breathe</a:t>
            </a:r>
            <a:r>
              <a:rPr lang="en-US" sz="2200" b="1" dirty="0"/>
              <a:t>. </a:t>
            </a:r>
            <a:r>
              <a:rPr lang="en-US" sz="2200" b="1" dirty="0" smtClean="0"/>
              <a:t> </a:t>
            </a:r>
            <a:r>
              <a:rPr lang="en-US" sz="2200" dirty="0" smtClean="0"/>
              <a:t>Move </a:t>
            </a:r>
            <a:r>
              <a:rPr lang="en-US" sz="2200" dirty="0"/>
              <a:t>your lower ribcage.  </a:t>
            </a:r>
            <a:r>
              <a:rPr lang="en-US" sz="2200" dirty="0" smtClean="0"/>
              <a:t>Feel the pull on the inside of your spine from muscles of the diaphragm.  You could be giving your back a massage with every breath.  No </a:t>
            </a:r>
            <a:r>
              <a:rPr lang="en-US" sz="2200" dirty="0"/>
              <a:t>pauses or breath holding. </a:t>
            </a:r>
            <a:r>
              <a:rPr lang="en-US" sz="2200" dirty="0" smtClean="0"/>
              <a:t> See how deeply and slowly you can breathe. 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coherence.com/coherence_clock_html_production1.htm</a:t>
            </a:r>
            <a:endParaRPr lang="en-US" sz="2600" dirty="0" smtClean="0"/>
          </a:p>
          <a:p>
            <a:pPr marL="491490" lvl="1" indent="-342900"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</a:pPr>
            <a:endParaRPr lang="en-US" sz="2200" dirty="0" smtClean="0"/>
          </a:p>
          <a:p>
            <a:pPr marL="491490" lvl="1" indent="-342900"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</a:pPr>
            <a:r>
              <a:rPr lang="en-US" sz="2200" dirty="0" smtClean="0"/>
              <a:t>Stretch from side to side, forward and back.</a:t>
            </a:r>
          </a:p>
        </p:txBody>
      </p:sp>
    </p:spTree>
    <p:extLst>
      <p:ext uri="{BB962C8B-B14F-4D97-AF65-F5344CB8AC3E}">
        <p14:creationId xmlns:p14="http://schemas.microsoft.com/office/powerpoint/2010/main" val="383057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685800"/>
            <a:ext cx="8001000" cy="542303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Consider the benefits of massage.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Does it offer short-term </a:t>
            </a:r>
            <a:r>
              <a:rPr lang="en-US" sz="2400" dirty="0"/>
              <a:t>gratification?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Does it offer</a:t>
            </a:r>
            <a:r>
              <a:rPr lang="en-US" sz="2400" dirty="0" smtClean="0"/>
              <a:t> long-term gratification?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You can do it yourself, or go to a professional.  You can trade massages with trusted friends.  </a:t>
            </a:r>
          </a:p>
        </p:txBody>
      </p:sp>
    </p:spTree>
    <p:extLst>
      <p:ext uri="{BB962C8B-B14F-4D97-AF65-F5344CB8AC3E}">
        <p14:creationId xmlns:p14="http://schemas.microsoft.com/office/powerpoint/2010/main" val="385387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58847"/>
            <a:ext cx="8077200" cy="7155805"/>
          </a:xfrm>
          <a:prstGeom prst="rect">
            <a:avLst/>
          </a:prstGeom>
        </p:spPr>
        <p:txBody>
          <a:bodyPr wrap="square" lIns="457200" tIns="91440" rIns="457200">
            <a:noAutofit/>
          </a:bodyPr>
          <a:lstStyle/>
          <a:p>
            <a:pPr algn="ctr"/>
            <a:r>
              <a:rPr lang="en-US" sz="3200" dirty="0"/>
              <a:t>How to choose a massage therapist?  </a:t>
            </a:r>
            <a:endParaRPr lang="en-US" sz="3200" dirty="0" smtClean="0"/>
          </a:p>
          <a:p>
            <a:endParaRPr lang="en-US" sz="1200" dirty="0"/>
          </a:p>
          <a:p>
            <a:pPr marL="800100" lvl="2" indent="-342900">
              <a:buFont typeface="Courier New" pitchFamily="49" charset="0"/>
              <a:buChar char="o"/>
            </a:pPr>
            <a:r>
              <a:rPr lang="en-US" sz="2400" dirty="0"/>
              <a:t>Check them </a:t>
            </a:r>
            <a:r>
              <a:rPr lang="en-US" sz="2400" dirty="0" smtClean="0"/>
              <a:t>out</a:t>
            </a:r>
          </a:p>
          <a:p>
            <a:pPr marL="800100" lvl="2" indent="-342900">
              <a:buFont typeface="Courier New" pitchFamily="49" charset="0"/>
              <a:buChar char="o"/>
            </a:pPr>
            <a:r>
              <a:rPr lang="en-US" sz="2400" dirty="0"/>
              <a:t>A</a:t>
            </a:r>
            <a:r>
              <a:rPr lang="en-US" sz="2400" dirty="0" smtClean="0"/>
              <a:t>sk </a:t>
            </a:r>
            <a:r>
              <a:rPr lang="en-US" sz="2400" dirty="0"/>
              <a:t>your </a:t>
            </a:r>
            <a:r>
              <a:rPr lang="en-US" sz="2400" dirty="0" smtClean="0"/>
              <a:t>friends for referrals</a:t>
            </a:r>
          </a:p>
          <a:p>
            <a:pPr marL="800100" lvl="2" indent="-342900">
              <a:buFont typeface="Courier New" pitchFamily="49" charset="0"/>
              <a:buChar char="o"/>
            </a:pPr>
            <a:r>
              <a:rPr lang="en-US" sz="2400" dirty="0"/>
              <a:t>T</a:t>
            </a:r>
            <a:r>
              <a:rPr lang="en-US" sz="2400" dirty="0" smtClean="0"/>
              <a:t>rust </a:t>
            </a:r>
            <a:r>
              <a:rPr lang="en-US" sz="2400" dirty="0"/>
              <a:t>your </a:t>
            </a:r>
            <a:r>
              <a:rPr lang="en-US" sz="2400" dirty="0" smtClean="0"/>
              <a:t>gut  </a:t>
            </a:r>
            <a:endParaRPr lang="en-US" sz="2400" dirty="0"/>
          </a:p>
          <a:p>
            <a:pPr marL="0" lvl="1"/>
            <a:endParaRPr lang="en-US" sz="1200" dirty="0"/>
          </a:p>
          <a:p>
            <a:pPr marL="0" lvl="1"/>
            <a:r>
              <a:rPr lang="en-US" sz="2400" dirty="0"/>
              <a:t>Professional massage ethics require proper </a:t>
            </a:r>
            <a:r>
              <a:rPr lang="en-US" sz="2400" dirty="0" smtClean="0"/>
              <a:t>draping for modesty, </a:t>
            </a:r>
            <a:r>
              <a:rPr lang="en-US" sz="2400" dirty="0"/>
              <a:t>and </a:t>
            </a:r>
            <a:r>
              <a:rPr lang="en-US" sz="2400" dirty="0" smtClean="0"/>
              <a:t>that the massage </a:t>
            </a:r>
            <a:r>
              <a:rPr lang="en-US" sz="2400" dirty="0"/>
              <a:t>is done in a </a:t>
            </a:r>
            <a:r>
              <a:rPr lang="en-US" sz="2400" dirty="0" smtClean="0"/>
              <a:t>safe, confidential, </a:t>
            </a:r>
            <a:r>
              <a:rPr lang="en-US" sz="2400" dirty="0"/>
              <a:t>and relaxing environment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1200" b="1" dirty="0" smtClean="0"/>
          </a:p>
          <a:p>
            <a:r>
              <a:rPr lang="en-US" sz="2400" dirty="0" smtClean="0"/>
              <a:t>Be </a:t>
            </a:r>
            <a:r>
              <a:rPr lang="en-US" sz="2400" dirty="0"/>
              <a:t>sure to say if pressure is too hard or it doesn’t feel right. </a:t>
            </a:r>
            <a:r>
              <a:rPr lang="en-US" sz="2400" dirty="0" smtClean="0"/>
              <a:t>Massage </a:t>
            </a:r>
            <a:r>
              <a:rPr lang="en-US" sz="2400" dirty="0"/>
              <a:t>doesn’t have to hurt to benefit </a:t>
            </a:r>
            <a:endParaRPr lang="en-US" sz="2400" dirty="0" smtClean="0"/>
          </a:p>
          <a:p>
            <a:r>
              <a:rPr lang="en-US" sz="2400" dirty="0" smtClean="0"/>
              <a:t>you</a:t>
            </a:r>
            <a:r>
              <a:rPr lang="en-US" sz="2400" dirty="0"/>
              <a:t>. Know the difference between </a:t>
            </a:r>
            <a:r>
              <a:rPr lang="en-US" sz="2400" dirty="0" smtClean="0"/>
              <a:t>soreness to relieve pain, and </a:t>
            </a:r>
            <a:r>
              <a:rPr lang="en-US" sz="2400" dirty="0"/>
              <a:t>just plain hurting</a:t>
            </a:r>
            <a:r>
              <a:rPr lang="en-US" sz="2400" dirty="0" smtClean="0"/>
              <a:t>.</a:t>
            </a:r>
          </a:p>
          <a:p>
            <a:endParaRPr lang="en-US" sz="1200" dirty="0"/>
          </a:p>
          <a:p>
            <a:r>
              <a:rPr lang="en-US" sz="2400" dirty="0" smtClean="0"/>
              <a:t>Trust yourself. 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massage therapist can’t read your mind.</a:t>
            </a:r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pPr marL="400050" lvl="1" indent="0">
              <a:buNone/>
            </a:pPr>
            <a:endParaRPr lang="en-US" sz="2400" b="1" dirty="0"/>
          </a:p>
        </p:txBody>
      </p:sp>
      <p:pic>
        <p:nvPicPr>
          <p:cNvPr id="4099" name="Picture 3" descr="\\bl-iuhc-alexand.ads.iu.edu\FldrRedir\bretheim\Desktop\massage mind rea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4943475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10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682532"/>
          </a:xfrm>
        </p:spPr>
        <p:txBody>
          <a:bodyPr/>
          <a:lstStyle/>
          <a:p>
            <a:pPr algn="ctr"/>
            <a:r>
              <a:rPr lang="en-US" sz="2400" b="1" dirty="0"/>
              <a:t>References for more information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01000" cy="5334000"/>
          </a:xfrm>
        </p:spPr>
        <p:txBody>
          <a:bodyPr lIns="91440" tIns="0" rIns="0" bIns="0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Font typeface="Wingdings" charset="2"/>
              <a:buChar char="u"/>
            </a:pPr>
            <a:r>
              <a:rPr lang="en-US" sz="2000" dirty="0" smtClean="0"/>
              <a:t>Wikipedia.org, </a:t>
            </a:r>
            <a:r>
              <a:rPr lang="en-US" sz="2000" u="sng" dirty="0">
                <a:hlinkClick r:id="rId2"/>
              </a:rPr>
              <a:t>http://en.wikipedia.org/wiki/Massage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charset="2"/>
              <a:buChar char="u"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charset="2"/>
              <a:buChar char="u"/>
            </a:pPr>
            <a:r>
              <a:rPr lang="en-US" sz="2000" dirty="0" smtClean="0"/>
              <a:t>Ashley Montagu, 1971.  </a:t>
            </a:r>
            <a:r>
              <a:rPr lang="en-US" sz="2000" u="sng" dirty="0" smtClean="0"/>
              <a:t>Touching, the Human Significance of Skin</a:t>
            </a:r>
            <a:r>
              <a:rPr lang="en-US" sz="20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charset="2"/>
              <a:buChar char="u"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Font typeface="Wingdings" charset="2"/>
              <a:buChar char="u"/>
            </a:pPr>
            <a:r>
              <a:rPr lang="en-US" sz="2000" dirty="0" smtClean="0"/>
              <a:t>Professional Massage Associations: </a:t>
            </a:r>
          </a:p>
          <a:p>
            <a:pPr marL="571500" lvl="1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 smtClean="0"/>
              <a:t>Association of Bodywork and Massage Professionals (ABMP)</a:t>
            </a:r>
          </a:p>
          <a:p>
            <a:pPr marL="571500" lvl="1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 smtClean="0"/>
              <a:t>American Massage Therapy Association (AMTA)</a:t>
            </a:r>
          </a:p>
          <a:p>
            <a:pPr marL="571500" lvl="1" indent="-1714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000" dirty="0" smtClean="0"/>
              <a:t>Nat’l. Certification Board for Therapeutic Massage and Bodywork (NCBTMB)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Other modalities: </a:t>
            </a:r>
            <a:r>
              <a:rPr lang="en-US" sz="2000" dirty="0" err="1" smtClean="0"/>
              <a:t>rolfing</a:t>
            </a:r>
            <a:r>
              <a:rPr lang="en-US" sz="2000" dirty="0" smtClean="0"/>
              <a:t>, </a:t>
            </a:r>
            <a:r>
              <a:rPr lang="en-US" sz="2000" dirty="0" err="1" smtClean="0"/>
              <a:t>Trager</a:t>
            </a:r>
            <a:r>
              <a:rPr lang="en-US" sz="2000" dirty="0" smtClean="0"/>
              <a:t>, </a:t>
            </a:r>
            <a:r>
              <a:rPr lang="en-US" sz="2000" dirty="0" err="1" smtClean="0"/>
              <a:t>myofacial</a:t>
            </a:r>
            <a:r>
              <a:rPr lang="en-US" sz="2000" dirty="0" smtClean="0"/>
              <a:t> release, </a:t>
            </a:r>
            <a:r>
              <a:rPr lang="en-US" sz="2000" dirty="0" err="1" smtClean="0"/>
              <a:t>cranio</a:t>
            </a:r>
            <a:r>
              <a:rPr lang="en-US" sz="2000" dirty="0" smtClean="0"/>
              <a:t>-sacral, </a:t>
            </a:r>
            <a:r>
              <a:rPr lang="en-US" sz="2000" dirty="0" err="1" smtClean="0"/>
              <a:t>Feldenkrais</a:t>
            </a:r>
            <a:r>
              <a:rPr lang="en-US" sz="2000" dirty="0" smtClean="0"/>
              <a:t> </a:t>
            </a:r>
            <a:r>
              <a:rPr lang="en-US" sz="2000" smtClean="0"/>
              <a:t>manual therapy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307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8229600" cy="365125"/>
          </a:xfrm>
        </p:spPr>
        <p:txBody>
          <a:bodyPr/>
          <a:lstStyle/>
          <a:p>
            <a:r>
              <a:rPr lang="en-US" dirty="0" smtClean="0"/>
              <a:t>Bretheim,  Stress &amp; Massage, 11/2012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09600" y="457200"/>
            <a:ext cx="7924800" cy="540226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How many of you have gotten a professional massage?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What did it do for you? How did you feel afterward?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i="1" dirty="0" smtClean="0"/>
              <a:t>It helps you be aware of your thoughts, emotions, and sensations.</a:t>
            </a:r>
          </a:p>
        </p:txBody>
      </p:sp>
    </p:spTree>
    <p:extLst>
      <p:ext uri="{BB962C8B-B14F-4D97-AF65-F5344CB8AC3E}">
        <p14:creationId xmlns:p14="http://schemas.microsoft.com/office/powerpoint/2010/main" val="360163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866760"/>
            <a:ext cx="8001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Cave drawings show touch therapies </a:t>
            </a:r>
          </a:p>
          <a:p>
            <a:r>
              <a:rPr lang="en-US" sz="2800" dirty="0" smtClean="0"/>
              <a:t>as early as BC 2330. </a:t>
            </a:r>
          </a:p>
          <a:p>
            <a:endParaRPr lang="en-US" sz="1200" dirty="0"/>
          </a:p>
          <a:p>
            <a:endParaRPr lang="en-US" sz="2800" dirty="0" smtClean="0"/>
          </a:p>
          <a:p>
            <a:r>
              <a:rPr lang="en-US" sz="2800" dirty="0" smtClean="0"/>
              <a:t>Early writings mention different types of massage as </a:t>
            </a:r>
          </a:p>
          <a:p>
            <a:r>
              <a:rPr lang="en-US" sz="2800" dirty="0" smtClean="0"/>
              <a:t>early as BC 722-481.</a:t>
            </a:r>
          </a:p>
          <a:p>
            <a:endParaRPr lang="en-US" sz="1200" dirty="0" smtClean="0"/>
          </a:p>
          <a:p>
            <a:r>
              <a:rPr lang="en-US" sz="2800" dirty="0" smtClean="0"/>
              <a:t>There are over eighty bodywork modalities today.  </a:t>
            </a:r>
          </a:p>
          <a:p>
            <a:endParaRPr lang="en-US" sz="2800" dirty="0"/>
          </a:p>
          <a:p>
            <a:r>
              <a:rPr lang="en-US" sz="2800" dirty="0" smtClean="0"/>
              <a:t>Most states require licensing, and there are hundreds of professional schools that train </a:t>
            </a:r>
          </a:p>
          <a:p>
            <a:r>
              <a:rPr lang="en-US" sz="2800" dirty="0" smtClean="0"/>
              <a:t>and certify practitioners in </a:t>
            </a:r>
          </a:p>
          <a:p>
            <a:r>
              <a:rPr lang="en-US" sz="2800" dirty="0" smtClean="0"/>
              <a:t>different modalities. </a:t>
            </a:r>
          </a:p>
        </p:txBody>
      </p:sp>
      <p:pic>
        <p:nvPicPr>
          <p:cNvPr id="1026" name="Picture 2" descr="\\bl-iuhc-alexand.ads.iu.edu\FldrRedir\bretheim\Desktop\Early Massage Egy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24400"/>
            <a:ext cx="24003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bl-iuhc-alexand.ads.iu.edu\FldrRedir\bretheim\Desktop\cave ho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866760"/>
            <a:ext cx="2248281" cy="143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64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153400" cy="5630198"/>
          </a:xfrm>
        </p:spPr>
        <p:txBody>
          <a:bodyPr anchor="t"/>
          <a:lstStyle/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Please </a:t>
            </a:r>
            <a:r>
              <a:rPr lang="en-US" sz="2800" dirty="0"/>
              <a:t>expand your touch repertoire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beyond </a:t>
            </a:r>
            <a:r>
              <a:rPr lang="en-US" sz="2800" dirty="0"/>
              <a:t>sex, sports, or violence. 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is especially important to those who plan to have children.  Know how strong your hands are and be comfortable with healthy touch.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Bretheim, Massage, 11/12</a:t>
            </a:r>
            <a:endParaRPr lang="en-US" dirty="0"/>
          </a:p>
        </p:txBody>
      </p:sp>
      <p:pic>
        <p:nvPicPr>
          <p:cNvPr id="3074" name="Picture 2" descr="\\bl-iuhc-alexand.ads.iu.edu\FldrRedir\bretheim\Desktop\baby massage on bel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14800"/>
            <a:ext cx="29241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44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Bretheim, Massage and Stress 11/12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2192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Our bodies need touch in order to thrive</a:t>
            </a:r>
            <a:r>
              <a:rPr lang="en-US" dirty="0"/>
              <a:t>.</a:t>
            </a:r>
          </a:p>
        </p:txBody>
      </p:sp>
      <p:pic>
        <p:nvPicPr>
          <p:cNvPr id="2050" name="Picture 2" descr="\\bl-iuhc-alexand.ads.iu.edu\FldrRedir\bretheim\Desktop\baby massage fo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12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828800"/>
            <a:ext cx="8001000" cy="4648200"/>
          </a:xfrm>
          <a:prstGeom prst="rect">
            <a:avLst/>
          </a:prstGeom>
        </p:spPr>
        <p:txBody>
          <a:bodyPr wrap="square" lIns="365760" rIns="365760" bIns="457200">
            <a:noAutofit/>
          </a:bodyPr>
          <a:lstStyle/>
          <a:p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381000"/>
            <a:ext cx="8046720" cy="5968721"/>
          </a:xfrm>
          <a:prstGeom prst="rect">
            <a:avLst/>
          </a:prstGeom>
        </p:spPr>
        <p:txBody>
          <a:bodyPr wrap="square" lIns="457200" tIns="91440" rIns="457200">
            <a:noAutofit/>
          </a:bodyPr>
          <a:lstStyle/>
          <a:p>
            <a:pPr marL="491490" lvl="1" indent="-342900">
              <a:spcBef>
                <a:spcPts val="600"/>
              </a:spcBef>
              <a:spcAft>
                <a:spcPts val="0"/>
              </a:spcAft>
              <a:buFont typeface="Courier New" pitchFamily="49" charset="0"/>
              <a:buChar char="o"/>
            </a:pPr>
            <a:endParaRPr lang="en-US" sz="2200" dirty="0" smtClean="0"/>
          </a:p>
          <a:p>
            <a:r>
              <a:rPr lang="en-US" sz="3200" dirty="0" smtClean="0"/>
              <a:t>Stay seated or standing.  </a:t>
            </a:r>
          </a:p>
          <a:p>
            <a:r>
              <a:rPr lang="en-US" sz="3200" dirty="0" smtClean="0"/>
              <a:t>Lift </a:t>
            </a:r>
            <a:r>
              <a:rPr lang="en-US" sz="3200" dirty="0"/>
              <a:t>one leg.  </a:t>
            </a:r>
            <a:r>
              <a:rPr lang="en-US" sz="3200" dirty="0" smtClean="0"/>
              <a:t>Lift </a:t>
            </a:r>
            <a:r>
              <a:rPr lang="en-US" sz="3200" dirty="0"/>
              <a:t>the other leg.  </a:t>
            </a:r>
            <a:endParaRPr lang="en-US" sz="3200" dirty="0" smtClean="0"/>
          </a:p>
          <a:p>
            <a:r>
              <a:rPr lang="en-US" sz="3200" dirty="0" smtClean="0"/>
              <a:t>How </a:t>
            </a:r>
            <a:r>
              <a:rPr lang="en-US" sz="3200" dirty="0"/>
              <a:t>do they feel?  </a:t>
            </a:r>
            <a:endParaRPr lang="en-US" sz="3200" dirty="0" smtClean="0"/>
          </a:p>
          <a:p>
            <a:pPr marL="0" lvl="1"/>
            <a:endParaRPr lang="en-US" sz="2200" dirty="0" smtClean="0"/>
          </a:p>
          <a:p>
            <a:pPr marL="0" lvl="1"/>
            <a:endParaRPr lang="en-US" sz="2200" dirty="0" smtClean="0"/>
          </a:p>
          <a:p>
            <a:r>
              <a:rPr lang="en-US" sz="2200" dirty="0" smtClean="0"/>
              <a:t>Rub </a:t>
            </a:r>
            <a:r>
              <a:rPr lang="en-US" sz="2200" dirty="0"/>
              <a:t>your hands </a:t>
            </a:r>
            <a:r>
              <a:rPr lang="en-US" sz="2200" dirty="0" smtClean="0"/>
              <a:t>together briskly, and slide them around the top of your left or right thigh.  Squeeze and shake your muscles all the way down to your foot.  </a:t>
            </a:r>
          </a:p>
          <a:p>
            <a:endParaRPr lang="en-US" sz="2200" dirty="0"/>
          </a:p>
          <a:p>
            <a:r>
              <a:rPr lang="en-US" sz="2400" dirty="0"/>
              <a:t>Lift one leg.  Lift the other leg.  </a:t>
            </a:r>
          </a:p>
          <a:p>
            <a:r>
              <a:rPr lang="en-US" sz="2400" dirty="0"/>
              <a:t>How do they feel?  </a:t>
            </a:r>
          </a:p>
          <a:p>
            <a:endParaRPr lang="en-US" sz="2200" dirty="0"/>
          </a:p>
          <a:p>
            <a:r>
              <a:rPr lang="en-US" sz="2200" dirty="0" smtClean="0"/>
              <a:t>Hmmm… </a:t>
            </a:r>
          </a:p>
          <a:p>
            <a:pPr marL="0" lvl="1"/>
            <a:endParaRPr lang="en-US" sz="2200" dirty="0"/>
          </a:p>
          <a:p>
            <a:pPr lvl="1">
              <a:spcBef>
                <a:spcPts val="60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144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-187374"/>
            <a:ext cx="8077200" cy="6463308"/>
          </a:xfrm>
          <a:prstGeom prst="rect">
            <a:avLst/>
          </a:prstGeom>
        </p:spPr>
        <p:txBody>
          <a:bodyPr wrap="square" lIns="457200" tIns="822960" rIns="457200">
            <a:spAutoFit/>
          </a:bodyPr>
          <a:lstStyle/>
          <a:p>
            <a:pPr marL="114300" lvl="1" algn="ctr"/>
            <a:r>
              <a:rPr lang="en-US" sz="3200" dirty="0" smtClean="0"/>
              <a:t>Benefits of Massage</a:t>
            </a:r>
          </a:p>
          <a:p>
            <a:pPr marL="114300" lvl="1"/>
            <a:endParaRPr lang="en-US" sz="1900" dirty="0" smtClean="0"/>
          </a:p>
          <a:p>
            <a:pPr lvl="1" indent="-342900">
              <a:buFont typeface="Wingdings" pitchFamily="2" charset="2"/>
              <a:buChar char="ü"/>
            </a:pPr>
            <a:r>
              <a:rPr lang="en-US" sz="2400" dirty="0" smtClean="0"/>
              <a:t>Increases </a:t>
            </a:r>
            <a:r>
              <a:rPr lang="en-US" sz="2400" dirty="0"/>
              <a:t>circulation</a:t>
            </a:r>
          </a:p>
          <a:p>
            <a:pPr lvl="1" indent="-342900">
              <a:buFont typeface="Wingdings" pitchFamily="2" charset="2"/>
              <a:buChar char="ü"/>
            </a:pPr>
            <a:r>
              <a:rPr lang="en-US" sz="2400" dirty="0"/>
              <a:t>Slows breathing</a:t>
            </a:r>
          </a:p>
          <a:p>
            <a:pPr lvl="1" indent="-342900">
              <a:buFont typeface="Wingdings" pitchFamily="2" charset="2"/>
              <a:buChar char="ü"/>
            </a:pPr>
            <a:r>
              <a:rPr lang="en-US" sz="2400" dirty="0" smtClean="0"/>
              <a:t>Equalizes </a:t>
            </a:r>
            <a:r>
              <a:rPr lang="en-US" sz="2400" dirty="0"/>
              <a:t>blood pressure</a:t>
            </a:r>
          </a:p>
          <a:p>
            <a:pPr lvl="1" indent="-342900">
              <a:buFont typeface="Wingdings" pitchFamily="2" charset="2"/>
              <a:buChar char="ü"/>
            </a:pPr>
            <a:r>
              <a:rPr lang="en-US" sz="2400" dirty="0"/>
              <a:t>Enhances immunity by stimulating lymph flow</a:t>
            </a:r>
          </a:p>
          <a:p>
            <a:pPr lvl="1" indent="-342900">
              <a:buFont typeface="Wingdings" pitchFamily="2" charset="2"/>
              <a:buChar char="ü"/>
            </a:pPr>
            <a:r>
              <a:rPr lang="en-US" sz="2400" dirty="0"/>
              <a:t>Enhances your </a:t>
            </a:r>
            <a:r>
              <a:rPr lang="en-US" sz="2400" dirty="0" smtClean="0"/>
              <a:t>mood by releasing </a:t>
            </a:r>
            <a:r>
              <a:rPr lang="en-US" sz="2400" dirty="0"/>
              <a:t>feel-good </a:t>
            </a:r>
            <a:r>
              <a:rPr lang="en-US" sz="2400" dirty="0" smtClean="0"/>
              <a:t>endorphins</a:t>
            </a:r>
            <a:endParaRPr lang="en-US" sz="2400" dirty="0"/>
          </a:p>
          <a:p>
            <a:pPr lvl="1" indent="-342900">
              <a:buFont typeface="Wingdings" pitchFamily="2" charset="2"/>
              <a:buChar char="ü"/>
            </a:pPr>
            <a:r>
              <a:rPr lang="en-US" sz="2400" dirty="0"/>
              <a:t>Creates chemical changes that reduce pain and stress throughout the body. </a:t>
            </a:r>
            <a:r>
              <a:rPr lang="en-US" sz="2400" dirty="0" smtClean="0"/>
              <a:t> Cortisol</a:t>
            </a:r>
            <a:r>
              <a:rPr lang="en-US" sz="2400" dirty="0"/>
              <a:t>, which is produced when you are stressed, is reduced after massage.  </a:t>
            </a:r>
          </a:p>
          <a:p>
            <a:pPr lvl="1" indent="-342900">
              <a:buFont typeface="Wingdings" pitchFamily="2" charset="2"/>
              <a:buChar char="ü"/>
            </a:pPr>
            <a:r>
              <a:rPr lang="en-US" sz="2400" dirty="0"/>
              <a:t>Helps athletes of any level prepare for and recover from strenuous workouts.</a:t>
            </a:r>
          </a:p>
          <a:p>
            <a:pPr lvl="1" indent="-342900">
              <a:buFont typeface="Wingdings" pitchFamily="2" charset="2"/>
              <a:buChar char="ü"/>
            </a:pPr>
            <a:r>
              <a:rPr lang="en-US" sz="2400" dirty="0"/>
              <a:t>Helps decrease pain from fibromyalgia, migraines, and recent surgery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335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229600" cy="6019800"/>
          </a:xfrm>
          <a:prstGeom prst="rect">
            <a:avLst/>
          </a:prstGeom>
        </p:spPr>
        <p:txBody>
          <a:bodyPr lIns="457200" tIns="914400" rIns="457200">
            <a:noAutofit/>
          </a:bodyPr>
          <a:lstStyle/>
          <a:p>
            <a:pPr marL="228600"/>
            <a:r>
              <a:rPr lang="en-US" sz="3200" dirty="0" smtClean="0"/>
              <a:t>Massage also: </a:t>
            </a:r>
          </a:p>
          <a:p>
            <a:pPr marL="228600">
              <a:buFont typeface="Wingdings" pitchFamily="2" charset="2"/>
              <a:buChar char="ü"/>
            </a:pPr>
            <a:endParaRPr lang="en-US" sz="2800" dirty="0"/>
          </a:p>
          <a:p>
            <a:pPr marL="228600">
              <a:buFont typeface="Wingdings" pitchFamily="2" charset="2"/>
              <a:buChar char="ü"/>
            </a:pPr>
            <a:r>
              <a:rPr lang="en-US" sz="2800" dirty="0" smtClean="0"/>
              <a:t>Reduces </a:t>
            </a:r>
            <a:r>
              <a:rPr lang="en-US" sz="2800" dirty="0"/>
              <a:t>withdrawal symptoms in adults trying to quit smoking.  Why</a:t>
            </a:r>
            <a:r>
              <a:rPr lang="en-US" sz="2800" dirty="0" smtClean="0"/>
              <a:t>? (So massage might help you.)</a:t>
            </a:r>
            <a:endParaRPr lang="en-US" sz="2800" dirty="0"/>
          </a:p>
          <a:p>
            <a:pPr marL="228600">
              <a:buFont typeface="Wingdings" pitchFamily="2" charset="2"/>
              <a:buChar char="ü"/>
            </a:pPr>
            <a:endParaRPr lang="en-US" sz="1600" dirty="0" smtClean="0"/>
          </a:p>
          <a:p>
            <a:pPr marL="228600">
              <a:buFont typeface="Wingdings" pitchFamily="2" charset="2"/>
              <a:buChar char="ü"/>
            </a:pPr>
            <a:r>
              <a:rPr lang="en-US" sz="2800" dirty="0" smtClean="0"/>
              <a:t>Helped children who </a:t>
            </a:r>
            <a:r>
              <a:rPr lang="en-US" sz="2800" dirty="0"/>
              <a:t>were massaged every day by their </a:t>
            </a:r>
            <a:r>
              <a:rPr lang="en-US" sz="2800" dirty="0" smtClean="0"/>
              <a:t>parents stick </a:t>
            </a:r>
            <a:r>
              <a:rPr lang="en-US" sz="2800" dirty="0"/>
              <a:t>to their diet regimens, which helped reduce their blood glucose levels.  </a:t>
            </a:r>
            <a:r>
              <a:rPr lang="en-US" sz="2800" dirty="0" smtClean="0"/>
              <a:t>(</a:t>
            </a:r>
            <a:r>
              <a:rPr lang="en-US" sz="2800" dirty="0"/>
              <a:t>So it might help you follow your inner wisdom.)  </a:t>
            </a:r>
            <a:r>
              <a:rPr lang="en-US" sz="2800" dirty="0" smtClean="0"/>
              <a:t>Why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0073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00548" y="1066800"/>
            <a:ext cx="18288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YOU.</a:t>
            </a:r>
          </a:p>
          <a:p>
            <a:pPr algn="ctr"/>
            <a:r>
              <a:rPr lang="en-US" dirty="0" smtClean="0"/>
              <a:t>Thoughts, Emotions, Sensations, etc.</a:t>
            </a:r>
          </a:p>
        </p:txBody>
      </p:sp>
      <p:sp>
        <p:nvSpPr>
          <p:cNvPr id="33" name="Oval 32"/>
          <p:cNvSpPr/>
          <p:nvPr/>
        </p:nvSpPr>
        <p:spPr>
          <a:xfrm>
            <a:off x="381448" y="3886200"/>
            <a:ext cx="2667000" cy="2590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00548" y="4227304"/>
            <a:ext cx="1828800" cy="19134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YOU.</a:t>
            </a:r>
          </a:p>
          <a:p>
            <a:pPr algn="ctr"/>
            <a:r>
              <a:rPr lang="en-US" dirty="0" smtClean="0"/>
              <a:t>Thoughts, Emotions, Sensations, etc.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886200" y="4377018"/>
            <a:ext cx="1447800" cy="27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924300" y="5107194"/>
            <a:ext cx="1409700" cy="63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3886200" y="5584567"/>
            <a:ext cx="1371600" cy="227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514600" y="1066800"/>
            <a:ext cx="2819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728474" y="1828800"/>
            <a:ext cx="2605526" cy="95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629348" y="2400300"/>
            <a:ext cx="2704652" cy="20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968" y="533400"/>
            <a:ext cx="7612064" cy="5867400"/>
          </a:xfrm>
        </p:spPr>
        <p:txBody>
          <a:bodyPr anchor="t">
            <a:normAutofit lnSpcReduction="10000"/>
          </a:bodyPr>
          <a:lstStyle/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							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					Lights, camera, action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 </a:t>
            </a:r>
            <a:r>
              <a:rPr lang="en-US" sz="1200" dirty="0" smtClean="0">
                <a:solidFill>
                  <a:srgbClr val="FF0000"/>
                </a:solidFill>
              </a:rPr>
              <a:t>Your nervous system and senses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						Other people, events</a:t>
            </a:r>
          </a:p>
          <a:p>
            <a:pPr marL="40005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							Weather, environment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Massage helps you become aware of your environment and the conditions affecting you, so you can use techniques and focus to protect your health. </a:t>
            </a:r>
            <a:endParaRPr lang="en-US" dirty="0" smtClean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							Lights, camera, action</a:t>
            </a:r>
          </a:p>
          <a:p>
            <a:pPr marL="0" lvl="1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	</a:t>
            </a:r>
            <a:r>
              <a:rPr lang="en-US" sz="1200" dirty="0" smtClean="0">
                <a:solidFill>
                  <a:srgbClr val="FF0000"/>
                </a:solidFill>
              </a:rPr>
              <a:t>				Your </a:t>
            </a:r>
            <a:r>
              <a:rPr lang="en-US" sz="1200" dirty="0">
                <a:solidFill>
                  <a:srgbClr val="FF0000"/>
                </a:solidFill>
              </a:rPr>
              <a:t>nervous system and </a:t>
            </a:r>
            <a:r>
              <a:rPr lang="en-US" sz="1200" dirty="0" smtClean="0">
                <a:solidFill>
                  <a:srgbClr val="FF0000"/>
                </a:solidFill>
              </a:rPr>
              <a:t>senses</a:t>
            </a:r>
          </a:p>
          <a:p>
            <a:pPr marL="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Health					Other people, events</a:t>
            </a:r>
          </a:p>
          <a:p>
            <a:pPr marL="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	Techniques</a:t>
            </a:r>
          </a:p>
          <a:p>
            <a:pPr marL="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and Habits</a:t>
            </a:r>
            <a:endParaRPr lang="en-US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									Weather, environment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arenR" startAt="4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7986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4255</TotalTime>
  <Words>983</Words>
  <Application>Microsoft Macintosh PowerPoint</Application>
  <PresentationFormat>On-screen Show (4:3)</PresentationFormat>
  <Paragraphs>141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Summer</vt:lpstr>
      <vt:lpstr>Massage &amp; Stress Management Cynthia Bretheim, Health Educator Nov. 2012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 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bretheim</dc:creator>
  <cp:lastModifiedBy>Cynthia</cp:lastModifiedBy>
  <cp:revision>236</cp:revision>
  <cp:lastPrinted>2012-10-02T17:53:12Z</cp:lastPrinted>
  <dcterms:created xsi:type="dcterms:W3CDTF">2012-09-06T14:14:21Z</dcterms:created>
  <dcterms:modified xsi:type="dcterms:W3CDTF">2013-01-26T04:38:00Z</dcterms:modified>
</cp:coreProperties>
</file>